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sldIdLst>
    <p:sldId id="256" r:id="rId5"/>
    <p:sldId id="257" r:id="rId6"/>
    <p:sldId id="263" r:id="rId7"/>
    <p:sldId id="264" r:id="rId8"/>
    <p:sldId id="268" r:id="rId9"/>
    <p:sldId id="266" r:id="rId10"/>
    <p:sldId id="269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282B7A-7096-4A5D-8FA0-9FBF5952AFE0}" type="datetimeFigureOut">
              <a:rPr lang="en-ZA" smtClean="0"/>
              <a:pPr/>
              <a:t>2024/12/18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9CBAFF-969E-468F-AF58-AB9D8D78FFFF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456731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90138"/>
            <a:ext cx="7772400" cy="3962862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br>
              <a:rPr lang="en-ZA" sz="2700" b="1" dirty="0">
                <a:solidFill>
                  <a:srgbClr val="FFFF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6000" b="1" dirty="0">
                <a:solidFill>
                  <a:srgbClr val="FFFF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HAVE YOU ANY ROOM</a:t>
            </a:r>
            <a:br>
              <a:rPr lang="en-ZA" sz="6000" b="1" dirty="0">
                <a:solidFill>
                  <a:srgbClr val="FFFF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6000" b="1" dirty="0">
                <a:solidFill>
                  <a:srgbClr val="FFFF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 FOR JESUS ?</a:t>
            </a:r>
            <a:br>
              <a:rPr lang="en-ZA" sz="6000" b="1" dirty="0">
                <a:solidFill>
                  <a:srgbClr val="FFFF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</a:br>
            <a:endParaRPr lang="en-ZA" sz="12000" b="1" dirty="0">
              <a:solidFill>
                <a:srgbClr val="FFFF00"/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200400"/>
            <a:ext cx="6400800" cy="1752600"/>
          </a:xfrm>
        </p:spPr>
        <p:txBody>
          <a:bodyPr>
            <a:normAutofit/>
          </a:bodyPr>
          <a:lstStyle/>
          <a:p>
            <a:r>
              <a:rPr lang="en-ZA" sz="4000" b="1" dirty="0">
                <a:solidFill>
                  <a:schemeClr val="tx1"/>
                </a:solidFill>
                <a:effectLst/>
                <a:latin typeface="Cambria" panose="02040503050406030204" pitchFamily="18" charset="0"/>
              </a:rPr>
              <a:t>546</a:t>
            </a:r>
          </a:p>
        </p:txBody>
      </p:sp>
      <p:sp>
        <p:nvSpPr>
          <p:cNvPr id="4" name="Bevel 3"/>
          <p:cNvSpPr/>
          <p:nvPr/>
        </p:nvSpPr>
        <p:spPr>
          <a:xfrm>
            <a:off x="3848100" y="3962400"/>
            <a:ext cx="990600" cy="76200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B</a:t>
            </a:r>
            <a:endParaRPr lang="en-ZA" sz="6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110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4830763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dirty="0">
              <a:effectLst>
                <a:glow rad="63500">
                  <a:srgbClr val="002060">
                    <a:alpha val="40000"/>
                  </a:srgbClr>
                </a:glo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effectLst>
                  <a:glow rad="63500">
                    <a:srgbClr val="002060">
                      <a:alpha val="40000"/>
                    </a:srgbClr>
                  </a:glow>
                </a:effectLst>
                <a:latin typeface="Cambria" panose="02040503050406030204" pitchFamily="18" charset="0"/>
              </a:rPr>
              <a:t>Have you any room for Jesus</a:t>
            </a:r>
            <a:br>
              <a:rPr lang="en-ZA" sz="4400" b="1" dirty="0">
                <a:effectLst>
                  <a:glow rad="63500">
                    <a:srgbClr val="002060">
                      <a:alpha val="40000"/>
                    </a:srgb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dirty="0">
                <a:effectLst>
                  <a:glow rad="63500">
                    <a:srgbClr val="002060">
                      <a:alpha val="40000"/>
                    </a:srgbClr>
                  </a:glow>
                </a:effectLst>
                <a:latin typeface="Cambria" panose="02040503050406030204" pitchFamily="18" charset="0"/>
              </a:rPr>
              <a:t>He who bore your load of sin?</a:t>
            </a:r>
          </a:p>
          <a:p>
            <a:pPr marL="0" indent="0" algn="ctr">
              <a:buNone/>
            </a:pPr>
            <a:br>
              <a:rPr lang="en-ZA" sz="4400" b="1" dirty="0">
                <a:effectLst>
                  <a:glow rad="63500">
                    <a:srgbClr val="002060">
                      <a:alpha val="40000"/>
                    </a:srgb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dirty="0">
                <a:effectLst>
                  <a:glow rad="63500">
                    <a:srgbClr val="002060">
                      <a:alpha val="40000"/>
                    </a:srgbClr>
                  </a:glow>
                </a:effectLst>
                <a:latin typeface="Cambria" panose="02040503050406030204" pitchFamily="18" charset="0"/>
              </a:rPr>
              <a:t>As He knocks and asks admission,</a:t>
            </a:r>
            <a:br>
              <a:rPr lang="en-ZA" sz="4400" b="1" dirty="0">
                <a:effectLst>
                  <a:glow rad="63500">
                    <a:srgbClr val="002060">
                      <a:alpha val="40000"/>
                    </a:srgb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dirty="0">
                <a:effectLst>
                  <a:glow rad="63500">
                    <a:srgbClr val="002060">
                      <a:alpha val="40000"/>
                    </a:srgbClr>
                  </a:glow>
                </a:effectLst>
                <a:latin typeface="Cambria" panose="02040503050406030204" pitchFamily="18" charset="0"/>
              </a:rPr>
              <a:t>Sinner, will you let Him in?</a:t>
            </a:r>
            <a:br>
              <a:rPr lang="en-ZA" sz="4400" b="1" dirty="0">
                <a:effectLst>
                  <a:glow rad="63500">
                    <a:srgbClr val="002060">
                      <a:alpha val="40000"/>
                    </a:srgbClr>
                  </a:glow>
                </a:effectLst>
                <a:latin typeface="Cambria" panose="02040503050406030204" pitchFamily="18" charset="0"/>
              </a:rPr>
            </a:br>
            <a:br>
              <a:rPr lang="en-ZA" sz="4400" b="1" dirty="0"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</a:br>
            <a:br>
              <a:rPr lang="en-ZA" sz="4400" b="1" dirty="0"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</a:br>
            <a:endParaRPr lang="en-ZA" sz="4400" b="1" dirty="0"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38600" y="1048115"/>
            <a:ext cx="1010974" cy="780685"/>
          </a:xfrm>
        </p:spPr>
        <p:txBody>
          <a:bodyPr>
            <a:noAutofit/>
          </a:bodyPr>
          <a:lstStyle/>
          <a:p>
            <a:r>
              <a:rPr lang="en-ZA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parajita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20963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4830763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dirty="0">
              <a:effectLst>
                <a:glow rad="63500">
                  <a:srgbClr val="002060">
                    <a:alpha val="40000"/>
                  </a:srgbClr>
                </a:glo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Room for Jesus, King of glory!</a:t>
            </a:r>
            <a:br>
              <a:rPr lang="en-ZA" sz="4400" b="1" i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Hasten now, His word obey!</a:t>
            </a:r>
          </a:p>
          <a:p>
            <a:pPr marL="0" indent="0" algn="ctr">
              <a:buNone/>
            </a:pPr>
            <a:br>
              <a:rPr lang="en-ZA" sz="4400" b="1" i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Swing the heart's door widely open!</a:t>
            </a:r>
            <a:br>
              <a:rPr lang="en-ZA" sz="4400" b="1" i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Bid Him enter while you may.</a:t>
            </a:r>
            <a:br>
              <a:rPr lang="en-ZA" sz="4400" b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</a:br>
            <a:br>
              <a:rPr lang="en-ZA" sz="4400" b="1" dirty="0"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</a:br>
            <a:br>
              <a:rPr lang="en-ZA" sz="4400" b="1" dirty="0"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</a:br>
            <a:endParaRPr lang="en-ZA" sz="4400" b="1" dirty="0"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48586" y="1048115"/>
            <a:ext cx="1791002" cy="780685"/>
          </a:xfrm>
        </p:spPr>
        <p:txBody>
          <a:bodyPr>
            <a:no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parajita" pitchFamily="34" charset="0"/>
              </a:rPr>
              <a:t>Chorus</a:t>
            </a:r>
            <a:r>
              <a:rPr lang="en-ZA" sz="28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parajita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65279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105400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dirty="0">
              <a:effectLst>
                <a:glow rad="63500">
                  <a:srgbClr val="002060">
                    <a:alpha val="40000"/>
                  </a:srgbClr>
                </a:glo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effectLst>
                  <a:glow rad="63500">
                    <a:srgbClr val="002060">
                      <a:alpha val="40000"/>
                    </a:srgbClr>
                  </a:glow>
                </a:effectLst>
                <a:latin typeface="Cambria" panose="02040503050406030204" pitchFamily="18" charset="0"/>
              </a:rPr>
              <a:t>Room for pleasure, room for business;</a:t>
            </a:r>
            <a:br>
              <a:rPr lang="en-ZA" sz="4400" b="1" dirty="0">
                <a:effectLst>
                  <a:glow rad="63500">
                    <a:srgbClr val="002060">
                      <a:alpha val="40000"/>
                    </a:srgb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dirty="0">
                <a:effectLst>
                  <a:glow rad="63500">
                    <a:srgbClr val="002060">
                      <a:alpha val="40000"/>
                    </a:srgbClr>
                  </a:glow>
                </a:effectLst>
                <a:latin typeface="Cambria" panose="02040503050406030204" pitchFamily="18" charset="0"/>
              </a:rPr>
              <a:t>But for Christ, the crucified,</a:t>
            </a:r>
          </a:p>
          <a:p>
            <a:pPr marL="0" indent="0" algn="ctr">
              <a:buNone/>
            </a:pPr>
            <a:br>
              <a:rPr lang="en-ZA" sz="4400" b="1" dirty="0">
                <a:effectLst>
                  <a:glow rad="63500">
                    <a:srgbClr val="002060">
                      <a:alpha val="40000"/>
                    </a:srgb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dirty="0">
                <a:effectLst>
                  <a:glow rad="63500">
                    <a:srgbClr val="002060">
                      <a:alpha val="40000"/>
                    </a:srgbClr>
                  </a:glow>
                </a:effectLst>
                <a:latin typeface="Cambria" panose="02040503050406030204" pitchFamily="18" charset="0"/>
              </a:rPr>
              <a:t>Not a place that He can enter,</a:t>
            </a:r>
            <a:br>
              <a:rPr lang="en-ZA" sz="4400" b="1" dirty="0">
                <a:effectLst>
                  <a:glow rad="63500">
                    <a:srgbClr val="002060">
                      <a:alpha val="40000"/>
                    </a:srgb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dirty="0">
                <a:effectLst>
                  <a:glow rad="63500">
                    <a:srgbClr val="002060">
                      <a:alpha val="40000"/>
                    </a:srgbClr>
                  </a:glow>
                </a:effectLst>
                <a:latin typeface="Cambria" panose="02040503050406030204" pitchFamily="18" charset="0"/>
              </a:rPr>
              <a:t>In the heart for which He died!</a:t>
            </a:r>
            <a:br>
              <a:rPr lang="en-ZA" sz="4400" b="1" dirty="0"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</a:br>
            <a:br>
              <a:rPr lang="en-ZA" sz="4400" b="1" dirty="0"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</a:br>
            <a:endParaRPr lang="en-ZA" sz="4400" b="1" dirty="0"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38600" y="1048115"/>
            <a:ext cx="1010974" cy="780685"/>
          </a:xfrm>
        </p:spPr>
        <p:txBody>
          <a:bodyPr>
            <a:noAutofit/>
          </a:bodyPr>
          <a:lstStyle/>
          <a:p>
            <a:r>
              <a:rPr lang="en-ZA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parajita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500903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3F4706-2AF6-1514-BF15-2B49EC451B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0DA1EA-66D1-DD48-4F6D-842821E352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14400"/>
            <a:ext cx="9144000" cy="4830763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dirty="0">
              <a:effectLst>
                <a:glow rad="63500">
                  <a:srgbClr val="002060">
                    <a:alpha val="40000"/>
                  </a:srgbClr>
                </a:glo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Room for Jesus, King of glory!</a:t>
            </a:r>
            <a:br>
              <a:rPr lang="en-ZA" sz="4400" b="1" i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Hasten now, His word obey!</a:t>
            </a:r>
          </a:p>
          <a:p>
            <a:pPr marL="0" indent="0" algn="ctr">
              <a:buNone/>
            </a:pPr>
            <a:br>
              <a:rPr lang="en-ZA" sz="4400" b="1" i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Swing the heart's door widely open!</a:t>
            </a:r>
            <a:br>
              <a:rPr lang="en-ZA" sz="4400" b="1" i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Bid Him enter while you may.</a:t>
            </a:r>
            <a:br>
              <a:rPr lang="en-ZA" sz="4400" b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</a:br>
            <a:br>
              <a:rPr lang="en-ZA" sz="4400" b="1" dirty="0"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</a:br>
            <a:br>
              <a:rPr lang="en-ZA" sz="4400" b="1" dirty="0"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</a:br>
            <a:endParaRPr lang="en-ZA" sz="4400" b="1" dirty="0"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CEE663-55F6-C73F-42A7-65496023E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8586" y="1048115"/>
            <a:ext cx="1791002" cy="780685"/>
          </a:xfrm>
        </p:spPr>
        <p:txBody>
          <a:bodyPr>
            <a:no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parajita" pitchFamily="34" charset="0"/>
              </a:rPr>
              <a:t>Chorus</a:t>
            </a:r>
            <a:r>
              <a:rPr lang="en-ZA" sz="28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parajita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20621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4830763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dirty="0">
              <a:effectLst>
                <a:glow rad="63500">
                  <a:srgbClr val="002060">
                    <a:alpha val="40000"/>
                  </a:srgbClr>
                </a:glo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effectLst>
                  <a:glow rad="63500">
                    <a:srgbClr val="002060">
                      <a:alpha val="40000"/>
                    </a:srgbClr>
                  </a:glow>
                </a:effectLst>
                <a:latin typeface="Cambria" panose="02040503050406030204" pitchFamily="18" charset="0"/>
              </a:rPr>
              <a:t>Room and time now give to Jesus;</a:t>
            </a:r>
            <a:br>
              <a:rPr lang="en-ZA" sz="4400" b="1" dirty="0">
                <a:effectLst>
                  <a:glow rad="63500">
                    <a:srgbClr val="002060">
                      <a:alpha val="40000"/>
                    </a:srgb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dirty="0">
                <a:effectLst>
                  <a:glow rad="63500">
                    <a:srgbClr val="002060">
                      <a:alpha val="40000"/>
                    </a:srgbClr>
                  </a:glow>
                </a:effectLst>
                <a:latin typeface="Cambria" panose="02040503050406030204" pitchFamily="18" charset="0"/>
              </a:rPr>
              <a:t>Soon will pass God's day of grace</a:t>
            </a:r>
          </a:p>
          <a:p>
            <a:pPr marL="0" indent="0" algn="ctr">
              <a:buNone/>
            </a:pPr>
            <a:br>
              <a:rPr lang="en-ZA" sz="4400" b="1" dirty="0">
                <a:effectLst>
                  <a:glow rad="63500">
                    <a:srgbClr val="002060">
                      <a:alpha val="40000"/>
                    </a:srgb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dirty="0">
                <a:effectLst>
                  <a:glow rad="63500">
                    <a:srgbClr val="002060">
                      <a:alpha val="40000"/>
                    </a:srgbClr>
                  </a:glow>
                </a:effectLst>
                <a:latin typeface="Cambria" panose="02040503050406030204" pitchFamily="18" charset="0"/>
              </a:rPr>
              <a:t>Soon thy heart be cold and silent,</a:t>
            </a:r>
            <a:br>
              <a:rPr lang="en-ZA" sz="4400" b="1" dirty="0">
                <a:effectLst>
                  <a:glow rad="63500">
                    <a:srgbClr val="002060">
                      <a:alpha val="40000"/>
                    </a:srgb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dirty="0">
                <a:effectLst>
                  <a:glow rad="63500">
                    <a:srgbClr val="002060">
                      <a:alpha val="40000"/>
                    </a:srgbClr>
                  </a:glow>
                </a:effectLst>
                <a:latin typeface="Cambria" panose="02040503050406030204" pitchFamily="18" charset="0"/>
              </a:rPr>
              <a:t>And thy Saviour's pleading cease</a:t>
            </a:r>
            <a:br>
              <a:rPr lang="en-ZA" sz="4400" b="1" dirty="0"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</a:br>
            <a:endParaRPr lang="en-ZA" sz="4400" b="1" dirty="0"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38600" y="1048115"/>
            <a:ext cx="1010974" cy="780685"/>
          </a:xfrm>
        </p:spPr>
        <p:txBody>
          <a:bodyPr>
            <a:noAutofit/>
          </a:bodyPr>
          <a:lstStyle/>
          <a:p>
            <a:r>
              <a:rPr lang="en-ZA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parajita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23572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CC6E1B-8F94-10A4-FA78-0977A3435C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564EAF-296C-6B4F-A29E-5D5BA5E6A9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14400"/>
            <a:ext cx="9144000" cy="4830763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dirty="0">
              <a:effectLst>
                <a:glow rad="63500">
                  <a:srgbClr val="002060">
                    <a:alpha val="40000"/>
                  </a:srgbClr>
                </a:glow>
              </a:effectLst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Room for Jesus, King of glory!</a:t>
            </a:r>
            <a:br>
              <a:rPr lang="en-ZA" sz="4400" b="1" i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Hasten now, His word obey!</a:t>
            </a:r>
          </a:p>
          <a:p>
            <a:pPr marL="0" indent="0" algn="ctr">
              <a:buNone/>
            </a:pPr>
            <a:br>
              <a:rPr lang="en-ZA" sz="4400" b="1" i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Swing the heart's door widely open!</a:t>
            </a:r>
            <a:br>
              <a:rPr lang="en-ZA" sz="4400" b="1" i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Bid Him enter while you may.</a:t>
            </a:r>
            <a:br>
              <a:rPr lang="en-ZA" sz="4400" b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</a:br>
            <a:br>
              <a:rPr lang="en-ZA" sz="4400" b="1" dirty="0"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</a:br>
            <a:br>
              <a:rPr lang="en-ZA" sz="4400" b="1" dirty="0"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</a:br>
            <a:endParaRPr lang="en-ZA" sz="4400" b="1" dirty="0"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5226BC-83D1-713A-61E0-36D26FFC68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99" y="1066800"/>
            <a:ext cx="1791002" cy="780685"/>
          </a:xfrm>
        </p:spPr>
        <p:txBody>
          <a:bodyPr>
            <a:no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parajita" pitchFamily="34" charset="0"/>
              </a:rPr>
              <a:t>Chorus</a:t>
            </a:r>
            <a:r>
              <a:rPr lang="en-ZA" sz="28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parajita" pitchFamily="34" charset="0"/>
              </a:rPr>
              <a:t> </a:t>
            </a:r>
          </a:p>
        </p:txBody>
      </p:sp>
      <p:sp>
        <p:nvSpPr>
          <p:cNvPr id="4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A23EAA57-6419-6A17-2C37-1A07B74484B8}"/>
              </a:ext>
            </a:extLst>
          </p:cNvPr>
          <p:cNvSpPr/>
          <p:nvPr/>
        </p:nvSpPr>
        <p:spPr>
          <a:xfrm>
            <a:off x="4277387" y="5486400"/>
            <a:ext cx="533400" cy="139483"/>
          </a:xfrm>
          <a:prstGeom prst="actionButtonEnd">
            <a:avLst/>
          </a:prstGeom>
          <a:solidFill>
            <a:srgbClr val="FF0000"/>
          </a:solidFill>
          <a:ln w="190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92825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E91371AE-D14B-47A8-ACDA-D0A765FD657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C869E26-DA39-42E1-A828-C52BFB6B0A3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D058C14-E200-4D97-9539-FE8D5AA66CA2}">
  <ds:schemaRefs>
    <ds:schemaRef ds:uri="http://purl.org/dc/elements/1.1/"/>
    <ds:schemaRef ds:uri="http://schemas.microsoft.com/office/2006/metadata/properties"/>
    <ds:schemaRef ds:uri="http://purl.org/dc/terms/"/>
    <ds:schemaRef ds:uri="e1b72f72-a6ce-48fe-a382-9236e8dc1f6b"/>
    <ds:schemaRef ds:uri="http://schemas.microsoft.com/office/2006/documentManagement/types"/>
    <ds:schemaRef ds:uri="b3fec16b-ebc2-4fa6-9dd6-49e1f08d656d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227</Words>
  <Application>Microsoft Office PowerPoint</Application>
  <PresentationFormat>On-screen Show (4:3)</PresentationFormat>
  <Paragraphs>27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Cambria</vt:lpstr>
      <vt:lpstr>Office Theme</vt:lpstr>
      <vt:lpstr> HAVE YOU ANY ROOM  FOR JESUS ? </vt:lpstr>
      <vt:lpstr>1</vt:lpstr>
      <vt:lpstr>Chorus </vt:lpstr>
      <vt:lpstr>2</vt:lpstr>
      <vt:lpstr>Chorus </vt:lpstr>
      <vt:lpstr>3</vt:lpstr>
      <vt:lpstr>Chorus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Have you any room for Jesus</dc:title>
  <dc:creator>A. Ukelo</dc:creator>
  <cp:lastModifiedBy>LUBO</cp:lastModifiedBy>
  <cp:revision>30</cp:revision>
  <dcterms:created xsi:type="dcterms:W3CDTF">2006-08-16T00:00:00Z</dcterms:created>
  <dcterms:modified xsi:type="dcterms:W3CDTF">2024-12-18T13:47:50Z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