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"/>
  </p:notesMasterIdLst>
  <p:sldIdLst>
    <p:sldId id="258" r:id="rId2"/>
    <p:sldId id="264" r:id="rId3"/>
    <p:sldId id="262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594" y="12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672245-DCEC-40C8-A195-DAEF114829F6}" type="datetimeFigureOut">
              <a:rPr lang="en-US" smtClean="0"/>
              <a:pPr/>
              <a:t>11/20/2022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BD85C1-44F5-471C-ABC7-1E4BEF0CD271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732359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D85C1-44F5-471C-ABC7-1E4BEF0CD271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D85C1-44F5-471C-ABC7-1E4BEF0CD271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3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500" y="1025769"/>
            <a:ext cx="8763000" cy="3276600"/>
          </a:xfrm>
          <a:solidFill>
            <a:schemeClr val="bg1"/>
          </a:solidFill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buNone/>
            </a:pPr>
            <a:endParaRPr lang="en-US" sz="3600" b="1" i="1" dirty="0">
              <a:ln w="50800"/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5400" b="1" i="1" dirty="0">
                <a:ln w="50800"/>
                <a:solidFill>
                  <a:srgbClr val="FFFF00"/>
                </a:solidFill>
                <a:latin typeface="Cambria" panose="02040503050406030204" pitchFamily="18" charset="0"/>
              </a:rPr>
              <a:t>The Humble King…</a:t>
            </a:r>
          </a:p>
          <a:p>
            <a:pPr algn="ctr">
              <a:buNone/>
            </a:pPr>
            <a:r>
              <a:rPr lang="en-US" sz="5400" b="1" i="1" dirty="0">
                <a:ln w="50800"/>
                <a:solidFill>
                  <a:srgbClr val="FFFF00"/>
                </a:solidFill>
                <a:latin typeface="Cambria" panose="02040503050406030204" pitchFamily="18" charset="0"/>
              </a:rPr>
              <a:t>I Will Enter HIS Gate</a:t>
            </a:r>
            <a:endParaRPr lang="en-ZA" sz="5400" b="1" i="1" dirty="0">
              <a:ln w="50800"/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n w="50800"/>
                <a:solidFill>
                  <a:schemeClr val="tx1"/>
                </a:solidFill>
                <a:effectLst>
                  <a:glow rad="1016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412</a:t>
            </a:r>
          </a:p>
          <a:p>
            <a:pPr algn="ctr">
              <a:buNone/>
            </a:pPr>
            <a:endParaRPr lang="en-ZA" sz="3600" b="1" i="1" dirty="0">
              <a:ln w="50800"/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806537" y="4343400"/>
            <a:ext cx="1454727" cy="1336431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E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3999" cy="5943599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32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</a:rPr>
              <a:t>You are the God of the broken        </a:t>
            </a:r>
          </a:p>
          <a:p>
            <a:pPr algn="ctr">
              <a:buNone/>
            </a:pPr>
            <a:r>
              <a:rPr lang="en-US" sz="32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</a:rPr>
              <a:t>The Friend of the weak</a:t>
            </a:r>
          </a:p>
          <a:p>
            <a:pPr algn="ctr">
              <a:buNone/>
            </a:pPr>
            <a:r>
              <a:rPr lang="en-US" sz="32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</a:rPr>
              <a:t>You wash the feet of the weary</a:t>
            </a:r>
          </a:p>
          <a:p>
            <a:pPr algn="ctr">
              <a:buNone/>
            </a:pPr>
            <a:r>
              <a:rPr lang="en-US" sz="32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</a:rPr>
              <a:t>Embrace the ones in need</a:t>
            </a:r>
          </a:p>
          <a:p>
            <a:pPr algn="ctr">
              <a:buNone/>
            </a:pPr>
            <a:r>
              <a:rPr lang="en-US" sz="32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</a:rPr>
              <a:t>I want to be like You, Jesus</a:t>
            </a:r>
          </a:p>
          <a:p>
            <a:pPr algn="ctr">
              <a:buNone/>
            </a:pPr>
            <a:r>
              <a:rPr lang="en-US" sz="32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</a:rPr>
              <a:t>To have this heart in me</a:t>
            </a:r>
            <a:endParaRPr lang="en-US" sz="3200" i="1" dirty="0">
              <a:effectLst/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200" b="1" i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</a:rPr>
              <a:t>You are the God of the humble</a:t>
            </a:r>
          </a:p>
          <a:p>
            <a:pPr algn="ctr">
              <a:buNone/>
            </a:pPr>
            <a:r>
              <a:rPr lang="en-US" sz="3200" b="1" i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</a:rPr>
              <a:t>You are the Humble  King        </a:t>
            </a:r>
            <a:endParaRPr lang="en-US" sz="3200" b="1" i="1" dirty="0"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ambria" panose="02040503050406030204" pitchFamily="18" charset="0"/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7391400" y="4419600"/>
            <a:ext cx="304800" cy="1143000"/>
          </a:xfrm>
          <a:prstGeom prst="rightBrace">
            <a:avLst>
              <a:gd name="adj1" fmla="val 42711"/>
              <a:gd name="adj2" fmla="val 50000"/>
            </a:avLst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Down Arrow 6"/>
          <p:cNvSpPr/>
          <p:nvPr/>
        </p:nvSpPr>
        <p:spPr>
          <a:xfrm>
            <a:off x="3519011" y="5867400"/>
            <a:ext cx="2348389" cy="453948"/>
          </a:xfrm>
          <a:prstGeom prst="downArrow">
            <a:avLst>
              <a:gd name="adj1" fmla="val 67655"/>
              <a:gd name="adj2" fmla="val 50298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0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will enter</a:t>
            </a:r>
          </a:p>
        </p:txBody>
      </p:sp>
      <p:sp>
        <p:nvSpPr>
          <p:cNvPr id="9" name="Oval 8"/>
          <p:cNvSpPr/>
          <p:nvPr/>
        </p:nvSpPr>
        <p:spPr>
          <a:xfrm>
            <a:off x="152400" y="381000"/>
            <a:ext cx="685800" cy="533400"/>
          </a:xfrm>
          <a:prstGeom prst="ellipse">
            <a:avLst/>
          </a:prstGeom>
          <a:solidFill>
            <a:schemeClr val="bg1"/>
          </a:solidFill>
          <a:ln/>
          <a:effectLst>
            <a:softEdge rad="6350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GB" sz="3200" b="1" dirty="0">
                <a:ln w="50800"/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  <a:endParaRPr lang="en-ZA" sz="3200" b="1" dirty="0">
              <a:ln w="50800"/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A7FE9B1-A0CF-455D-80CB-069AABB153E9}"/>
              </a:ext>
            </a:extLst>
          </p:cNvPr>
          <p:cNvSpPr txBox="1"/>
          <p:nvPr/>
        </p:nvSpPr>
        <p:spPr>
          <a:xfrm>
            <a:off x="7717971" y="4806434"/>
            <a:ext cx="66402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i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</a:rPr>
              <a:t>(X2)</a:t>
            </a:r>
            <a:r>
              <a:rPr lang="en-US" sz="1800" b="1" i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</a:rPr>
              <a:t> 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57820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7060" y="-152400"/>
            <a:ext cx="9144000" cy="6267416"/>
          </a:xfrm>
        </p:spPr>
        <p:txBody>
          <a:bodyPr>
            <a:noAutofit/>
          </a:bodyPr>
          <a:lstStyle/>
          <a:p>
            <a:pPr algn="ctr">
              <a:buNone/>
            </a:pPr>
            <a:endParaRPr lang="en-US" sz="3400" b="1" i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200" b="1" dirty="0">
                <a:latin typeface="Cambria" panose="02040503050406030204" pitchFamily="18" charset="0"/>
              </a:rPr>
              <a:t>I will enter His gate  </a:t>
            </a:r>
            <a:endParaRPr lang="en-ZA" sz="32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200" b="1" dirty="0">
                <a:latin typeface="Cambria" panose="02040503050406030204" pitchFamily="18" charset="0"/>
              </a:rPr>
              <a:t>  With thanksgiving in my heart</a:t>
            </a:r>
            <a:endParaRPr lang="en-ZA" sz="32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200" b="1" dirty="0">
                <a:latin typeface="Cambria" panose="02040503050406030204" pitchFamily="18" charset="0"/>
              </a:rPr>
              <a:t>  I will enter His court with praise</a:t>
            </a:r>
            <a:endParaRPr lang="en-ZA" sz="32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200" b="1" dirty="0">
                <a:latin typeface="Cambria" panose="02040503050406030204" pitchFamily="18" charset="0"/>
              </a:rPr>
              <a:t>  I will say this is the day</a:t>
            </a:r>
            <a:endParaRPr lang="en-ZA" sz="32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200" b="1" dirty="0">
                <a:latin typeface="Cambria" panose="02040503050406030204" pitchFamily="18" charset="0"/>
              </a:rPr>
              <a:t>  That the Lord has made</a:t>
            </a:r>
            <a:endParaRPr lang="en-ZA" sz="32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200" b="1" dirty="0">
                <a:latin typeface="Cambria" panose="02040503050406030204" pitchFamily="18" charset="0"/>
              </a:rPr>
              <a:t>  I will rejoice for He has made me glad</a:t>
            </a:r>
            <a:endParaRPr lang="en-ZA" sz="800" b="1" i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200" b="1" i="1" dirty="0">
                <a:latin typeface="Cambria" panose="02040503050406030204" pitchFamily="18" charset="0"/>
              </a:rPr>
              <a:t> He has made me glad   </a:t>
            </a:r>
          </a:p>
          <a:p>
            <a:pPr algn="ctr">
              <a:buNone/>
            </a:pPr>
            <a:r>
              <a:rPr lang="en-US" sz="3200" b="1" i="1" dirty="0">
                <a:latin typeface="Cambria" panose="02040503050406030204" pitchFamily="18" charset="0"/>
              </a:rPr>
              <a:t>He has made me glad</a:t>
            </a:r>
            <a:endParaRPr lang="en-ZA" sz="3200" b="1" i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200" b="1" i="1" dirty="0">
                <a:latin typeface="Cambria" panose="02040503050406030204" pitchFamily="18" charset="0"/>
              </a:rPr>
              <a:t>  I will rejoice for He has made me glad</a:t>
            </a:r>
          </a:p>
          <a:p>
            <a:pPr algn="ctr">
              <a:buNone/>
            </a:pPr>
            <a:r>
              <a:rPr lang="en-ZA" sz="2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(repeat verse)</a:t>
            </a:r>
            <a:endParaRPr lang="en-ZA" sz="34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163348" y="6538296"/>
            <a:ext cx="783183" cy="91104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Oval 7"/>
          <p:cNvSpPr/>
          <p:nvPr/>
        </p:nvSpPr>
        <p:spPr>
          <a:xfrm>
            <a:off x="152400" y="381000"/>
            <a:ext cx="685800" cy="533400"/>
          </a:xfrm>
          <a:prstGeom prst="ellipse">
            <a:avLst/>
          </a:prstGeom>
          <a:solidFill>
            <a:schemeClr val="bg1"/>
          </a:solidFill>
          <a:ln/>
          <a:effectLst>
            <a:softEdge rad="6350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GB" sz="3200" b="1" dirty="0">
                <a:ln w="50800"/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  <a:endParaRPr lang="en-ZA" sz="3200" b="1" dirty="0">
              <a:ln w="50800"/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8938519-F400-4F5E-8B3A-A870BC89EB96}"/>
              </a:ext>
            </a:extLst>
          </p:cNvPr>
          <p:cNvSpPr txBox="1"/>
          <p:nvPr/>
        </p:nvSpPr>
        <p:spPr>
          <a:xfrm>
            <a:off x="8462911" y="4996934"/>
            <a:ext cx="66402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i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</a:rPr>
              <a:t>(X2)</a:t>
            </a:r>
            <a:r>
              <a:rPr lang="en-US" sz="1800" b="1" i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</a:rPr>
              <a:t> </a:t>
            </a:r>
            <a:endParaRPr lang="en-ZA" dirty="0"/>
          </a:p>
        </p:txBody>
      </p:sp>
      <p:sp>
        <p:nvSpPr>
          <p:cNvPr id="10" name="Right Brace 9">
            <a:extLst>
              <a:ext uri="{FF2B5EF4-FFF2-40B4-BE49-F238E27FC236}">
                <a16:creationId xmlns:a16="http://schemas.microsoft.com/office/drawing/2014/main" id="{C8F729B3-721A-4205-A27F-84A8F625C29D}"/>
              </a:ext>
            </a:extLst>
          </p:cNvPr>
          <p:cNvSpPr/>
          <p:nvPr/>
        </p:nvSpPr>
        <p:spPr>
          <a:xfrm>
            <a:off x="8112217" y="4343400"/>
            <a:ext cx="342169" cy="1676400"/>
          </a:xfrm>
          <a:prstGeom prst="rightBrace">
            <a:avLst>
              <a:gd name="adj1" fmla="val 42711"/>
              <a:gd name="adj2" fmla="val 50000"/>
            </a:avLst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Theme1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1082</TotalTime>
  <Words>142</Words>
  <Application>Microsoft Office PowerPoint</Application>
  <PresentationFormat>On-screen Show (4:3)</PresentationFormat>
  <Paragraphs>31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Arial</vt:lpstr>
      <vt:lpstr>Calibri</vt:lpstr>
      <vt:lpstr>Cambria</vt:lpstr>
      <vt:lpstr>Courier New</vt:lpstr>
      <vt:lpstr>Verdana</vt:lpstr>
      <vt:lpstr>Wingdings 2</vt:lpstr>
      <vt:lpstr>Theme1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Ukelo Alimange</cp:lastModifiedBy>
  <cp:revision>55</cp:revision>
  <dcterms:created xsi:type="dcterms:W3CDTF">2006-08-16T00:00:00Z</dcterms:created>
  <dcterms:modified xsi:type="dcterms:W3CDTF">2022-11-20T17:33:05Z</dcterms:modified>
</cp:coreProperties>
</file>